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2" r:id="rId1"/>
  </p:sldMasterIdLst>
  <p:notesMasterIdLst>
    <p:notesMasterId r:id="rId12"/>
  </p:notesMasterIdLst>
  <p:handoutMasterIdLst>
    <p:handoutMasterId r:id="rId13"/>
  </p:handoutMasterIdLst>
  <p:sldIdLst>
    <p:sldId id="256" r:id="rId2"/>
    <p:sldId id="282" r:id="rId3"/>
    <p:sldId id="258" r:id="rId4"/>
    <p:sldId id="277" r:id="rId5"/>
    <p:sldId id="278" r:id="rId6"/>
    <p:sldId id="281" r:id="rId7"/>
    <p:sldId id="279" r:id="rId8"/>
    <p:sldId id="280" r:id="rId9"/>
    <p:sldId id="283" r:id="rId10"/>
    <p:sldId id="284"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2060" autoAdjust="0"/>
  </p:normalViewPr>
  <p:slideViewPr>
    <p:cSldViewPr snapToGrid="0" snapToObjects="1">
      <p:cViewPr>
        <p:scale>
          <a:sx n="60" d="100"/>
          <a:sy n="60" d="100"/>
        </p:scale>
        <p:origin x="-1572" y="7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83A3265-A88B-A04C-91E7-1C270A787640}" type="datetime1">
              <a:rPr lang="en-US" smtClean="0"/>
              <a:t>8/4/2015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F050268-E1D1-FE41-9E79-1F00C1EC656B}" type="slidenum">
              <a:rPr lang="en-US" smtClean="0"/>
              <a:t>‹#›</a:t>
            </a:fld>
            <a:endParaRPr lang="en-US"/>
          </a:p>
        </p:txBody>
      </p:sp>
    </p:spTree>
    <p:extLst>
      <p:ext uri="{BB962C8B-B14F-4D97-AF65-F5344CB8AC3E}">
        <p14:creationId xmlns:p14="http://schemas.microsoft.com/office/powerpoint/2010/main" val="1218665300"/>
      </p:ext>
    </p:extLst>
  </p:cSld>
  <p:clrMap bg1="lt1" tx1="dk1" bg2="lt2" tx2="dk2" accent1="accent1" accent2="accent2" accent3="accent3" accent4="accent4" accent5="accent5" accent6="accent6" hlink="hlink" folHlink="folHlink"/>
  <p:hf sldNum="0"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803662A-EDA9-2248-8478-251E898F0BED}" type="datetime1">
              <a:rPr lang="en-US" smtClean="0"/>
              <a:t>8/4/2015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F1BA12A-A427-CA42-9272-FEB8CA904EA4}" type="slidenum">
              <a:rPr lang="en-US" smtClean="0"/>
              <a:t>‹#›</a:t>
            </a:fld>
            <a:endParaRPr lang="en-US"/>
          </a:p>
        </p:txBody>
      </p:sp>
    </p:spTree>
    <p:extLst>
      <p:ext uri="{BB962C8B-B14F-4D97-AF65-F5344CB8AC3E}">
        <p14:creationId xmlns:p14="http://schemas.microsoft.com/office/powerpoint/2010/main" val="71892585"/>
      </p:ext>
    </p:extLst>
  </p:cSld>
  <p:clrMap bg1="lt1" tx1="dk1" bg2="lt2" tx2="dk2" accent1="accent1" accent2="accent2" accent3="accent3" accent4="accent4" accent5="accent5" accent6="accent6" hlink="hlink" folHlink="folHlink"/>
  <p:hf sldNum="0" hd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34482445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endParaRPr lang="en-US"/>
          </a:p>
        </p:txBody>
      </p:sp>
    </p:spTree>
    <p:extLst>
      <p:ext uri="{BB962C8B-B14F-4D97-AF65-F5344CB8AC3E}">
        <p14:creationId xmlns:p14="http://schemas.microsoft.com/office/powerpoint/2010/main" val="8056680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endParaRPr lang="en-US"/>
          </a:p>
        </p:txBody>
      </p:sp>
    </p:spTree>
    <p:extLst>
      <p:ext uri="{BB962C8B-B14F-4D97-AF65-F5344CB8AC3E}">
        <p14:creationId xmlns:p14="http://schemas.microsoft.com/office/powerpoint/2010/main" val="25063765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Green Empowerment enables communities to start on a sustainable energy pathway that leads to improved health outcomes and livelihoods. GE helps communities access affordable, robust, and easy-to-maintain sources of renewable energy by partnering with visionary leaders who are transforming their communities and their countries</a:t>
            </a:r>
          </a:p>
          <a:p>
            <a:endParaRPr lang="en-US" dirty="0" smtClean="0"/>
          </a:p>
          <a:p>
            <a:r>
              <a:rPr lang="en-US" dirty="0" smtClean="0"/>
              <a:t>To address the dual challenges of energy poverty and environmental degradation, GE utilizes a range of clean technologies, taking into account the local context and needs. These technologies include micro-hydro power, small-scale wind power, biogas digesters, ram pumps, solar panels, and fuel-efficient </a:t>
            </a:r>
            <a:r>
              <a:rPr lang="en-US" dirty="0" err="1" smtClean="0"/>
              <a:t>cookstoves</a:t>
            </a:r>
            <a:r>
              <a:rPr lang="en-US" dirty="0" smtClean="0"/>
              <a:t>. GE provides operations and maintenance training, watershed protection, handwashing and hygiene education, and other complimentary initiatives</a:t>
            </a:r>
          </a:p>
          <a:p>
            <a:endParaRPr lang="en-US" dirty="0" smtClean="0"/>
          </a:p>
          <a:p>
            <a:r>
              <a:rPr lang="en-US" dirty="0" smtClean="0"/>
              <a:t>GE works closely with locally-based </a:t>
            </a:r>
            <a:r>
              <a:rPr lang="en-US" dirty="0" err="1" smtClean="0"/>
              <a:t>NonGovernmental</a:t>
            </a:r>
            <a:r>
              <a:rPr lang="en-US" dirty="0" smtClean="0"/>
              <a:t> Organizations (NGOs) to ensure </a:t>
            </a:r>
            <a:r>
              <a:rPr lang="en-US" dirty="0" err="1" smtClean="0"/>
              <a:t>longterm</a:t>
            </a:r>
            <a:r>
              <a:rPr lang="en-US" dirty="0" smtClean="0"/>
              <a:t> sustainability of the systems introduced. GE facilitates the provision of technical, organizational, and financial assistance to support local leaders and communities motivated to improve their lives. Green Empowerment also engages local governments and a diverse constituency of volunteers, universities, civic groups, and businesses to expand projects, broaden skill-sets, and mobilize resources.</a:t>
            </a:r>
          </a:p>
          <a:p>
            <a:endParaRPr lang="en-US" dirty="0" smtClean="0"/>
          </a:p>
          <a:p>
            <a:r>
              <a:rPr lang="en-US" dirty="0" smtClean="0"/>
              <a:t>GE is currently working with communities in seven core countries: Peru, Ecuador, Nicaragua, Burma, Malaysia, the Philippines and Kenya. </a:t>
            </a:r>
            <a:endParaRPr lang="en-US" dirty="0"/>
          </a:p>
        </p:txBody>
      </p:sp>
      <p:sp>
        <p:nvSpPr>
          <p:cNvPr id="4" name="Footer Placeholder 3"/>
          <p:cNvSpPr>
            <a:spLocks noGrp="1"/>
          </p:cNvSpPr>
          <p:nvPr>
            <p:ph type="ftr" sz="quarter" idx="10"/>
          </p:nvPr>
        </p:nvSpPr>
        <p:spPr/>
        <p:txBody>
          <a:bodyPr/>
          <a:lstStyle/>
          <a:p>
            <a:endParaRPr lang="en-US"/>
          </a:p>
        </p:txBody>
      </p:sp>
    </p:spTree>
    <p:extLst>
      <p:ext uri="{BB962C8B-B14F-4D97-AF65-F5344CB8AC3E}">
        <p14:creationId xmlns:p14="http://schemas.microsoft.com/office/powerpoint/2010/main" val="25063765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a:t>
            </a:r>
            <a:r>
              <a:rPr lang="en-US" baseline="0" dirty="0" smtClean="0"/>
              <a:t> most successful regional case study we have of this model is in Sabah, North Borneo, where my colleague, Mr. Gabe Wynn, has been working with a micro-hydro empowerment non-profit to implement about 15 projects in Malaysia over the last 5 years. This process has also resulted in a training center and a local fabrication workshop for high-quality turbine manufacture. If you have questions about the specifics of this type of model rollout, my colleague, Gabe, will be here this evening to elucidate.</a:t>
            </a:r>
            <a:endParaRPr lang="en-US" dirty="0"/>
          </a:p>
        </p:txBody>
      </p:sp>
      <p:sp>
        <p:nvSpPr>
          <p:cNvPr id="4" name="Footer Placeholder 3"/>
          <p:cNvSpPr>
            <a:spLocks noGrp="1"/>
          </p:cNvSpPr>
          <p:nvPr>
            <p:ph type="ftr" sz="quarter" idx="10"/>
          </p:nvPr>
        </p:nvSpPr>
        <p:spPr/>
        <p:txBody>
          <a:bodyPr/>
          <a:lstStyle/>
          <a:p>
            <a:endParaRPr lang="en-US"/>
          </a:p>
        </p:txBody>
      </p:sp>
    </p:spTree>
    <p:extLst>
      <p:ext uri="{BB962C8B-B14F-4D97-AF65-F5344CB8AC3E}">
        <p14:creationId xmlns:p14="http://schemas.microsoft.com/office/powerpoint/2010/main" val="40416992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Through that spin-off fabrication</a:t>
            </a:r>
            <a:r>
              <a:rPr lang="en-US" baseline="0" dirty="0" smtClean="0"/>
              <a:t> and </a:t>
            </a:r>
            <a:r>
              <a:rPr lang="en-US" dirty="0" smtClean="0"/>
              <a:t>training center, I was able to see</a:t>
            </a:r>
            <a:r>
              <a:rPr lang="en-US" baseline="0" dirty="0" smtClean="0"/>
              <a:t> and experience capacity building at the micro-hydro level in the form of collaborative turbine design and fabrication. This experience echoed my earlier collaborative turbine design efforts in Central Africa from 2010 to 2015.</a:t>
            </a:r>
            <a:endParaRPr lang="en-US" dirty="0"/>
          </a:p>
        </p:txBody>
      </p:sp>
      <p:sp>
        <p:nvSpPr>
          <p:cNvPr id="4" name="Footer Placeholder 3"/>
          <p:cNvSpPr>
            <a:spLocks noGrp="1"/>
          </p:cNvSpPr>
          <p:nvPr>
            <p:ph type="ftr" sz="quarter" idx="10"/>
          </p:nvPr>
        </p:nvSpPr>
        <p:spPr/>
        <p:txBody>
          <a:bodyPr/>
          <a:lstStyle/>
          <a:p>
            <a:endParaRPr lang="en-US"/>
          </a:p>
        </p:txBody>
      </p:sp>
    </p:spTree>
    <p:extLst>
      <p:ext uri="{BB962C8B-B14F-4D97-AF65-F5344CB8AC3E}">
        <p14:creationId xmlns:p14="http://schemas.microsoft.com/office/powerpoint/2010/main" val="15197031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Although my direct experience</a:t>
            </a:r>
            <a:r>
              <a:rPr lang="en-US" baseline="0" dirty="0" smtClean="0"/>
              <a:t> is limited to these two contexts, it represent a greater, regional capacity building effort which is currently being advanced by HPNET in the form of ongoing peer-to-peer dialogues, open-source research, and knowledge exchange workshops.</a:t>
            </a:r>
            <a:endParaRPr lang="en-US" dirty="0"/>
          </a:p>
        </p:txBody>
      </p:sp>
      <p:sp>
        <p:nvSpPr>
          <p:cNvPr id="4" name="Footer Placeholder 3"/>
          <p:cNvSpPr>
            <a:spLocks noGrp="1"/>
          </p:cNvSpPr>
          <p:nvPr>
            <p:ph type="ftr" sz="quarter" idx="10"/>
          </p:nvPr>
        </p:nvSpPr>
        <p:spPr/>
        <p:txBody>
          <a:bodyPr/>
          <a:lstStyle/>
          <a:p>
            <a:endParaRPr lang="en-US"/>
          </a:p>
        </p:txBody>
      </p:sp>
    </p:spTree>
    <p:extLst>
      <p:ext uri="{BB962C8B-B14F-4D97-AF65-F5344CB8AC3E}">
        <p14:creationId xmlns:p14="http://schemas.microsoft.com/office/powerpoint/2010/main" val="15197031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opposed to</a:t>
            </a:r>
            <a:r>
              <a:rPr lang="en-US" baseline="0" dirty="0" smtClean="0"/>
              <a:t> Cameroonian and Bornean context that I introduced earlier, the international community of practitioners was excited to discover that Myanmar small hydropower practitioners have made great strides in their system development and in their own inherent capacity. These practitioners have commissioned hundreds of micro- and mini-hydropower projects over the last three decades -- all without technical or financial support. The challenges faced by Myanmar practitioners are much different than that of other country contexts which are starting from scratch. The question we need to answer now is: how can we responsibly amplify the technical, financial, and organizational capacity of the practitioners, all while respecting the incredible strides these members of the Small Hydropower Association have made over the last several decades?</a:t>
            </a:r>
            <a:endParaRPr lang="en-US" dirty="0"/>
          </a:p>
        </p:txBody>
      </p:sp>
      <p:sp>
        <p:nvSpPr>
          <p:cNvPr id="4" name="Footer Placeholder 3"/>
          <p:cNvSpPr>
            <a:spLocks noGrp="1"/>
          </p:cNvSpPr>
          <p:nvPr>
            <p:ph type="ftr" sz="quarter" idx="10"/>
          </p:nvPr>
        </p:nvSpPr>
        <p:spPr/>
        <p:txBody>
          <a:bodyPr/>
          <a:lstStyle/>
          <a:p>
            <a:endParaRPr lang="en-US"/>
          </a:p>
        </p:txBody>
      </p:sp>
    </p:spTree>
    <p:extLst>
      <p:ext uri="{BB962C8B-B14F-4D97-AF65-F5344CB8AC3E}">
        <p14:creationId xmlns:p14="http://schemas.microsoft.com/office/powerpoint/2010/main" val="33517344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Last week,</a:t>
            </a:r>
            <a:r>
              <a:rPr lang="en-US" baseline="0" dirty="0" smtClean="0"/>
              <a:t> I started a 1-year fellowship for Green Empowerment aimed at answering that question. Our current scope of work is as follows:</a:t>
            </a:r>
          </a:p>
          <a:p>
            <a:endParaRPr lang="en-US" baseline="0" dirty="0" smtClean="0"/>
          </a:p>
          <a:p>
            <a:pPr marL="171450" indent="-171450">
              <a:buFont typeface="Arial" panose="020B0604020202020204" pitchFamily="34" charset="0"/>
              <a:buChar char="•"/>
            </a:pPr>
            <a:r>
              <a:rPr lang="en-US" baseline="0" dirty="0" smtClean="0"/>
              <a:t>Collaborate with REAM and the SHPAM to map micro hydro potential (and corresponding opportunities for agriculture and small business) in each state where the technology is viable. This task will include getting a clearer profile of the state of technology, the community organizing, the watershed management practices, and the financing models used in developing existing mini-grids.</a:t>
            </a:r>
          </a:p>
          <a:p>
            <a:pPr marL="171450" indent="-171450">
              <a:buFont typeface="Arial" panose="020B0604020202020204" pitchFamily="34" charset="0"/>
              <a:buChar char="•"/>
            </a:pPr>
            <a:r>
              <a:rPr lang="en-US" baseline="0" dirty="0" err="1" smtClean="0"/>
              <a:t>Etc</a:t>
            </a:r>
            <a:r>
              <a:rPr lang="en-US" baseline="0" dirty="0" smtClean="0"/>
              <a:t> </a:t>
            </a:r>
          </a:p>
          <a:p>
            <a:pPr marL="171450" indent="-171450">
              <a:buFont typeface="Arial" panose="020B0604020202020204" pitchFamily="34" charset="0"/>
              <a:buChar char="•"/>
            </a:pPr>
            <a:r>
              <a:rPr lang="en-US" baseline="0" dirty="0" err="1" smtClean="0"/>
              <a:t>etc</a:t>
            </a:r>
            <a:r>
              <a:rPr lang="en-US" baseline="0" dirty="0" smtClean="0"/>
              <a:t> </a:t>
            </a:r>
          </a:p>
          <a:p>
            <a:pPr marL="171450" indent="-171450">
              <a:buFont typeface="Arial" panose="020B0604020202020204" pitchFamily="34" charset="0"/>
              <a:buChar char="•"/>
            </a:pPr>
            <a:r>
              <a:rPr lang="en-US" baseline="0" dirty="0" err="1" smtClean="0"/>
              <a:t>etc</a:t>
            </a:r>
            <a:endParaRPr lang="en-US" baseline="0" dirty="0" smtClean="0"/>
          </a:p>
          <a:p>
            <a:endParaRPr lang="en-US" baseline="0" dirty="0" smtClean="0"/>
          </a:p>
          <a:p>
            <a:r>
              <a:rPr lang="en-US" baseline="0" dirty="0" smtClean="0"/>
              <a:t>The specifics of these goals are still being worked out, particularly because there is still so much unknown about the current capacity of Myanmar micro- and mini-hydropower developers, but I am taking a lot away from this conference and if you have any comments, concerns, or recommendations for how these targets can be improved to better support the practitioners on the ground, please forward them along to me.</a:t>
            </a:r>
            <a:endParaRPr lang="en-US" dirty="0"/>
          </a:p>
        </p:txBody>
      </p:sp>
      <p:sp>
        <p:nvSpPr>
          <p:cNvPr id="4" name="Footer Placeholder 3"/>
          <p:cNvSpPr>
            <a:spLocks noGrp="1"/>
          </p:cNvSpPr>
          <p:nvPr>
            <p:ph type="ftr" sz="quarter" idx="10"/>
          </p:nvPr>
        </p:nvSpPr>
        <p:spPr/>
        <p:txBody>
          <a:bodyPr/>
          <a:lstStyle/>
          <a:p>
            <a:endParaRPr lang="en-US"/>
          </a:p>
        </p:txBody>
      </p:sp>
    </p:spTree>
    <p:extLst>
      <p:ext uri="{BB962C8B-B14F-4D97-AF65-F5344CB8AC3E}">
        <p14:creationId xmlns:p14="http://schemas.microsoft.com/office/powerpoint/2010/main" val="8056680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endParaRPr lang="en-US"/>
          </a:p>
        </p:txBody>
      </p:sp>
    </p:spTree>
    <p:extLst>
      <p:ext uri="{BB962C8B-B14F-4D97-AF65-F5344CB8AC3E}">
        <p14:creationId xmlns:p14="http://schemas.microsoft.com/office/powerpoint/2010/main" val="8056680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A9D7EDC-7247-4AF3-ADD9-DD3A4099CEB8}" type="datetime4">
              <a:rPr lang="en-US" smtClean="0"/>
              <a:t>August 4, 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72EBF8-7CF5-44B7-B2BF-E22DE4D0703D}" type="slidenum">
              <a:rPr lang="en-US" smtClean="0"/>
              <a:pPr/>
              <a:t>‹#›</a:t>
            </a:fld>
            <a:endParaRPr lang="en-US"/>
          </a:p>
        </p:txBody>
      </p:sp>
    </p:spTree>
    <p:extLst>
      <p:ext uri="{BB962C8B-B14F-4D97-AF65-F5344CB8AC3E}">
        <p14:creationId xmlns:p14="http://schemas.microsoft.com/office/powerpoint/2010/main" val="374547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3A29228-7FDC-48EB-A9FE-113EB76029C2}" type="datetime4">
              <a:rPr lang="en-US" smtClean="0"/>
              <a:t>August 4, 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72EBF8-7CF5-44B7-B2BF-E22DE4D0703D}" type="slidenum">
              <a:rPr lang="en-US" smtClean="0"/>
              <a:pPr/>
              <a:t>‹#›</a:t>
            </a:fld>
            <a:endParaRPr lang="en-US"/>
          </a:p>
        </p:txBody>
      </p:sp>
      <p:sp>
        <p:nvSpPr>
          <p:cNvPr id="7" name="Freeform 6"/>
          <p:cNvSpPr/>
          <p:nvPr userDrawn="1"/>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userDrawn="1"/>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userDrawn="1"/>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userDrawn="1"/>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154219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8514BB4-2460-445A-9921-AF674FC610BC}" type="datetime4">
              <a:rPr lang="en-US" smtClean="0"/>
              <a:t>August 4, 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72EBF8-7CF5-44B7-B2BF-E22DE4D0703D}" type="slidenum">
              <a:rPr lang="en-US" smtClean="0"/>
              <a:pPr/>
              <a:t>‹#›</a:t>
            </a:fld>
            <a:endParaRPr lang="en-US"/>
          </a:p>
        </p:txBody>
      </p:sp>
      <p:sp>
        <p:nvSpPr>
          <p:cNvPr id="7" name="Freeform 6"/>
          <p:cNvSpPr/>
          <p:nvPr userDrawn="1"/>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userDrawn="1"/>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userDrawn="1"/>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userDrawn="1"/>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250771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44CDBE6-9441-4EBB-B752-E9B81B532CB5}" type="datetime4">
              <a:rPr lang="en-US" smtClean="0"/>
              <a:t>August 4, 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72EBF8-7CF5-44B7-B2BF-E22DE4D0703D}" type="slidenum">
              <a:rPr lang="en-US" smtClean="0"/>
              <a:pPr/>
              <a:t>‹#›</a:t>
            </a:fld>
            <a:endParaRPr lang="en-US"/>
          </a:p>
        </p:txBody>
      </p:sp>
    </p:spTree>
    <p:extLst>
      <p:ext uri="{BB962C8B-B14F-4D97-AF65-F5344CB8AC3E}">
        <p14:creationId xmlns:p14="http://schemas.microsoft.com/office/powerpoint/2010/main" val="41225720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1B62116-415E-48A6-BC22-7E5B1AE2923C}" type="datetime4">
              <a:rPr lang="en-US" smtClean="0"/>
              <a:t>August 4, 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72EBF8-7CF5-44B7-B2BF-E22DE4D0703D}" type="slidenum">
              <a:rPr lang="en-US" smtClean="0"/>
              <a:pPr/>
              <a:t>‹#›</a:t>
            </a:fld>
            <a:endParaRPr lang="en-US"/>
          </a:p>
        </p:txBody>
      </p:sp>
    </p:spTree>
    <p:extLst>
      <p:ext uri="{BB962C8B-B14F-4D97-AF65-F5344CB8AC3E}">
        <p14:creationId xmlns:p14="http://schemas.microsoft.com/office/powerpoint/2010/main" val="24233279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EBE98AF-6789-4AD5-86A1-83F19502F1A3}" type="datetime4">
              <a:rPr lang="en-US" smtClean="0"/>
              <a:t>August 4, 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72EBF8-7CF5-44B7-B2BF-E22DE4D0703D}" type="slidenum">
              <a:rPr lang="en-US" smtClean="0"/>
              <a:pPr/>
              <a:t>‹#›</a:t>
            </a:fld>
            <a:endParaRPr lang="en-US"/>
          </a:p>
        </p:txBody>
      </p:sp>
    </p:spTree>
    <p:extLst>
      <p:ext uri="{BB962C8B-B14F-4D97-AF65-F5344CB8AC3E}">
        <p14:creationId xmlns:p14="http://schemas.microsoft.com/office/powerpoint/2010/main" val="31184525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9F30CC3-A335-4D6B-A5A1-F7DA172475C9}" type="datetime4">
              <a:rPr lang="en-US" smtClean="0"/>
              <a:t>August 4, 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D72EBF8-7CF5-44B7-B2BF-E22DE4D0703D}" type="slidenum">
              <a:rPr lang="en-US" smtClean="0"/>
              <a:pPr/>
              <a:t>‹#›</a:t>
            </a:fld>
            <a:endParaRPr lang="en-US"/>
          </a:p>
        </p:txBody>
      </p:sp>
    </p:spTree>
    <p:extLst>
      <p:ext uri="{BB962C8B-B14F-4D97-AF65-F5344CB8AC3E}">
        <p14:creationId xmlns:p14="http://schemas.microsoft.com/office/powerpoint/2010/main" val="36637392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C94F3EF-3702-4EB8-B94D-0C285A205BD4}" type="datetime4">
              <a:rPr lang="en-US" smtClean="0"/>
              <a:t>August 4, 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D72EBF8-7CF5-44B7-B2BF-E22DE4D0703D}" type="slidenum">
              <a:rPr lang="en-US" smtClean="0"/>
              <a:pPr/>
              <a:t>‹#›</a:t>
            </a:fld>
            <a:endParaRPr lang="en-US"/>
          </a:p>
        </p:txBody>
      </p:sp>
    </p:spTree>
    <p:extLst>
      <p:ext uri="{BB962C8B-B14F-4D97-AF65-F5344CB8AC3E}">
        <p14:creationId xmlns:p14="http://schemas.microsoft.com/office/powerpoint/2010/main" val="22972806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63EE321-AF12-4CC1-ADC6-CC62775F26C7}" type="datetime4">
              <a:rPr lang="en-US" smtClean="0"/>
              <a:t>August 4, 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D72EBF8-7CF5-44B7-B2BF-E22DE4D0703D}" type="slidenum">
              <a:rPr lang="en-US" smtClean="0"/>
              <a:pPr/>
              <a:t>‹#›</a:t>
            </a:fld>
            <a:endParaRPr lang="en-US"/>
          </a:p>
        </p:txBody>
      </p:sp>
    </p:spTree>
    <p:extLst>
      <p:ext uri="{BB962C8B-B14F-4D97-AF65-F5344CB8AC3E}">
        <p14:creationId xmlns:p14="http://schemas.microsoft.com/office/powerpoint/2010/main" val="960558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BB763DD-5323-4824-8B02-12FA4DA2F3C1}" type="datetime4">
              <a:rPr lang="en-US" smtClean="0"/>
              <a:t>August 4, 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72EBF8-7CF5-44B7-B2BF-E22DE4D0703D}" type="slidenum">
              <a:rPr lang="en-US" smtClean="0"/>
              <a:pPr/>
              <a:t>‹#›</a:t>
            </a:fld>
            <a:endParaRPr lang="en-US"/>
          </a:p>
        </p:txBody>
      </p:sp>
    </p:spTree>
    <p:extLst>
      <p:ext uri="{BB962C8B-B14F-4D97-AF65-F5344CB8AC3E}">
        <p14:creationId xmlns:p14="http://schemas.microsoft.com/office/powerpoint/2010/main" val="11954023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8FB675F-4C56-4920-B12E-C2A8E8F1628A}" type="datetime4">
              <a:rPr lang="en-US" smtClean="0"/>
              <a:t>August 4, 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72EBF8-7CF5-44B7-B2BF-E22DE4D0703D}" type="slidenum">
              <a:rPr lang="en-US" smtClean="0"/>
              <a:pPr/>
              <a:t>‹#›</a:t>
            </a:fld>
            <a:endParaRPr lang="en-US"/>
          </a:p>
        </p:txBody>
      </p:sp>
    </p:spTree>
    <p:extLst>
      <p:ext uri="{BB962C8B-B14F-4D97-AF65-F5344CB8AC3E}">
        <p14:creationId xmlns:p14="http://schemas.microsoft.com/office/powerpoint/2010/main" val="5754571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3764FD9-8203-45AF-8FF6-2BF691C2F71C}" type="datetime4">
              <a:rPr lang="en-US" smtClean="0"/>
              <a:t>August 4, 2015</a:t>
            </a:fld>
            <a:endParaRPr lang="en-US" dirty="0" err="1"/>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D72EBF8-7CF5-44B7-B2BF-E22DE4D0703D}" type="slidenum">
              <a:rPr lang="en-US" smtClean="0"/>
              <a:pPr/>
              <a:t>‹#›</a:t>
            </a:fld>
            <a:endParaRPr lang="en-US" dirty="0"/>
          </a:p>
        </p:txBody>
      </p:sp>
    </p:spTree>
    <p:extLst>
      <p:ext uri="{BB962C8B-B14F-4D97-AF65-F5344CB8AC3E}">
        <p14:creationId xmlns:p14="http://schemas.microsoft.com/office/powerpoint/2010/main" val="1750767837"/>
      </p:ext>
    </p:extLst>
  </p:cSld>
  <p:clrMap bg1="lt1" tx1="dk1" bg2="lt2" tx2="dk2" accent1="accent1" accent2="accent2" accent3="accent3" accent4="accent4" accent5="accent5" accent6="accent6" hlink="hlink" folHlink="folHlink"/>
  <p:sldLayoutIdLst>
    <p:sldLayoutId id="2147483713" r:id="rId1"/>
    <p:sldLayoutId id="2147483714" r:id="rId2"/>
    <p:sldLayoutId id="2147483715" r:id="rId3"/>
    <p:sldLayoutId id="2147483716" r:id="rId4"/>
    <p:sldLayoutId id="2147483717" r:id="rId5"/>
    <p:sldLayoutId id="2147483718" r:id="rId6"/>
    <p:sldLayoutId id="2147483719" r:id="rId7"/>
    <p:sldLayoutId id="2147483720" r:id="rId8"/>
    <p:sldLayoutId id="2147483721" r:id="rId9"/>
    <p:sldLayoutId id="2147483722" r:id="rId10"/>
    <p:sldLayoutId id="2147483723"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jpeg"/><Relationship Id="rId7"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image" Target="../media/image12.png"/><Relationship Id="rId4" Type="http://schemas.openxmlformats.org/officeDocument/2006/relationships/image" Target="../media/image11.jpeg"/></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IMG_0400.JP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701419" y="1344734"/>
            <a:ext cx="6128132" cy="4091224"/>
          </a:xfrm>
          <a:prstGeom prst="rect">
            <a:avLst/>
          </a:prstGeom>
        </p:spPr>
      </p:pic>
      <p:sp>
        <p:nvSpPr>
          <p:cNvPr id="8" name="TextBox 7"/>
          <p:cNvSpPr txBox="1"/>
          <p:nvPr/>
        </p:nvSpPr>
        <p:spPr>
          <a:xfrm>
            <a:off x="2986" y="5523946"/>
            <a:ext cx="9141014" cy="954107"/>
          </a:xfrm>
          <a:prstGeom prst="rect">
            <a:avLst/>
          </a:prstGeom>
          <a:noFill/>
        </p:spPr>
        <p:txBody>
          <a:bodyPr wrap="square" rtlCol="0">
            <a:spAutoFit/>
          </a:bodyPr>
          <a:lstStyle/>
          <a:p>
            <a:pPr algn="ctr"/>
            <a:r>
              <a:rPr lang="en-US" sz="2800" dirty="0" smtClean="0">
                <a:solidFill>
                  <a:schemeClr val="tx2">
                    <a:lumMod val="60000"/>
                    <a:lumOff val="40000"/>
                  </a:schemeClr>
                </a:solidFill>
                <a:latin typeface="+mj-lt"/>
                <a:cs typeface="Courier"/>
              </a:rPr>
              <a:t>Green Empowerment as a Vehicle for </a:t>
            </a:r>
            <a:br>
              <a:rPr lang="en-US" sz="2800" dirty="0" smtClean="0">
                <a:solidFill>
                  <a:schemeClr val="tx2">
                    <a:lumMod val="60000"/>
                    <a:lumOff val="40000"/>
                  </a:schemeClr>
                </a:solidFill>
                <a:latin typeface="+mj-lt"/>
                <a:cs typeface="Courier"/>
              </a:rPr>
            </a:br>
            <a:r>
              <a:rPr lang="en-US" sz="2800" dirty="0" smtClean="0">
                <a:solidFill>
                  <a:schemeClr val="tx2">
                    <a:lumMod val="60000"/>
                    <a:lumOff val="40000"/>
                  </a:schemeClr>
                </a:solidFill>
                <a:latin typeface="+mj-lt"/>
                <a:cs typeface="Courier"/>
              </a:rPr>
              <a:t>Capacity Development and Knowledge Management</a:t>
            </a:r>
            <a:endParaRPr lang="en-US" sz="2800" dirty="0">
              <a:solidFill>
                <a:schemeClr val="tx2">
                  <a:lumMod val="60000"/>
                  <a:lumOff val="40000"/>
                </a:schemeClr>
              </a:solidFill>
              <a:latin typeface="+mj-lt"/>
              <a:cs typeface="Courier"/>
            </a:endParaRPr>
          </a:p>
        </p:txBody>
      </p:sp>
      <p:sp>
        <p:nvSpPr>
          <p:cNvPr id="5" name="Slide Number Placeholder 4"/>
          <p:cNvSpPr>
            <a:spLocks noGrp="1"/>
          </p:cNvSpPr>
          <p:nvPr>
            <p:ph type="sldNum" sz="quarter" idx="12"/>
          </p:nvPr>
        </p:nvSpPr>
        <p:spPr/>
        <p:txBody>
          <a:bodyPr/>
          <a:lstStyle/>
          <a:p>
            <a:fld id="{1D72EBF8-7CF5-44B7-B2BF-E22DE4D0703D}" type="slidenum">
              <a:rPr lang="en-US" smtClean="0"/>
              <a:pPr/>
              <a:t>1</a:t>
            </a:fld>
            <a:endParaRPr lang="en-US"/>
          </a:p>
        </p:txBody>
      </p:sp>
      <p:pic>
        <p:nvPicPr>
          <p:cNvPr id="6" name="Picture 5" descr="GE_logo+tagline.jpg"/>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2635124" y="152400"/>
            <a:ext cx="3918076" cy="1009096"/>
          </a:xfrm>
          <a:prstGeom prst="rect">
            <a:avLst/>
          </a:prstGeom>
        </p:spPr>
      </p:pic>
    </p:spTree>
    <p:extLst>
      <p:ext uri="{BB962C8B-B14F-4D97-AF65-F5344CB8AC3E}">
        <p14:creationId xmlns:p14="http://schemas.microsoft.com/office/powerpoint/2010/main" val="16247876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solidFill>
                  <a:schemeClr val="tx2">
                    <a:lumMod val="60000"/>
                    <a:lumOff val="40000"/>
                  </a:schemeClr>
                </a:solidFill>
              </a:rPr>
              <a:t>Appendix: Creative Commons Credits</a:t>
            </a:r>
            <a:endParaRPr lang="en-US" sz="3200" dirty="0">
              <a:solidFill>
                <a:schemeClr val="tx2">
                  <a:lumMod val="60000"/>
                  <a:lumOff val="40000"/>
                </a:schemeClr>
              </a:solidFill>
            </a:endParaRPr>
          </a:p>
        </p:txBody>
      </p:sp>
      <p:sp>
        <p:nvSpPr>
          <p:cNvPr id="4" name="Content Placeholder 3"/>
          <p:cNvSpPr>
            <a:spLocks noGrp="1"/>
          </p:cNvSpPr>
          <p:nvPr>
            <p:ph idx="1"/>
          </p:nvPr>
        </p:nvSpPr>
        <p:spPr/>
        <p:txBody>
          <a:bodyPr>
            <a:normAutofit/>
          </a:bodyPr>
          <a:lstStyle/>
          <a:p>
            <a:pPr marL="514350" indent="-514350">
              <a:buFont typeface="+mj-lt"/>
              <a:buAutoNum type="arabicPeriod"/>
            </a:pPr>
            <a:r>
              <a:rPr lang="en-US" sz="2800" dirty="0" smtClean="0">
                <a:solidFill>
                  <a:schemeClr val="tx1">
                    <a:lumMod val="65000"/>
                    <a:lumOff val="35000"/>
                  </a:schemeClr>
                </a:solidFill>
              </a:rPr>
              <a:t>Community icon by Mike </a:t>
            </a:r>
            <a:r>
              <a:rPr lang="en-US" sz="2800" dirty="0" err="1" smtClean="0">
                <a:solidFill>
                  <a:schemeClr val="tx1">
                    <a:lumMod val="65000"/>
                    <a:lumOff val="35000"/>
                  </a:schemeClr>
                </a:solidFill>
              </a:rPr>
              <a:t>Endale</a:t>
            </a:r>
            <a:endParaRPr lang="en-US" sz="2800" dirty="0" smtClean="0">
              <a:solidFill>
                <a:schemeClr val="tx1">
                  <a:lumMod val="65000"/>
                  <a:lumOff val="35000"/>
                </a:schemeClr>
              </a:solidFill>
            </a:endParaRPr>
          </a:p>
          <a:p>
            <a:pPr marL="514350" indent="-514350">
              <a:buFont typeface="+mj-lt"/>
              <a:buAutoNum type="arabicPeriod"/>
            </a:pPr>
            <a:r>
              <a:rPr lang="en-US" sz="2800" dirty="0" smtClean="0">
                <a:solidFill>
                  <a:schemeClr val="tx1">
                    <a:lumMod val="65000"/>
                    <a:lumOff val="35000"/>
                  </a:schemeClr>
                </a:solidFill>
              </a:rPr>
              <a:t>Money icon by </a:t>
            </a:r>
            <a:r>
              <a:rPr lang="en-US" sz="2800" dirty="0" err="1" smtClean="0">
                <a:solidFill>
                  <a:schemeClr val="tx1">
                    <a:lumMod val="65000"/>
                    <a:lumOff val="35000"/>
                  </a:schemeClr>
                </a:solidFill>
              </a:rPr>
              <a:t>DesignNex</a:t>
            </a:r>
            <a:endParaRPr lang="en-US" sz="2800" dirty="0" smtClean="0">
              <a:solidFill>
                <a:schemeClr val="tx1">
                  <a:lumMod val="65000"/>
                  <a:lumOff val="35000"/>
                </a:schemeClr>
              </a:solidFill>
            </a:endParaRPr>
          </a:p>
          <a:p>
            <a:pPr marL="514350" indent="-514350">
              <a:buFont typeface="+mj-lt"/>
              <a:buAutoNum type="arabicPeriod"/>
            </a:pPr>
            <a:r>
              <a:rPr lang="en-US" sz="2800" dirty="0" smtClean="0">
                <a:solidFill>
                  <a:schemeClr val="tx1">
                    <a:lumMod val="65000"/>
                    <a:lumOff val="35000"/>
                  </a:schemeClr>
                </a:solidFill>
              </a:rPr>
              <a:t>Design icon by Marvin Wilhelm</a:t>
            </a:r>
          </a:p>
          <a:p>
            <a:pPr marL="514350" indent="-514350">
              <a:buFont typeface="+mj-lt"/>
              <a:buAutoNum type="arabicPeriod"/>
            </a:pPr>
            <a:r>
              <a:rPr lang="en-US" sz="2800" dirty="0" smtClean="0">
                <a:solidFill>
                  <a:schemeClr val="tx1">
                    <a:lumMod val="65000"/>
                    <a:lumOff val="35000"/>
                  </a:schemeClr>
                </a:solidFill>
              </a:rPr>
              <a:t>Fluorescent Light Bulb icon by Nicholas </a:t>
            </a:r>
            <a:r>
              <a:rPr lang="en-US" sz="2800" dirty="0" err="1" smtClean="0">
                <a:solidFill>
                  <a:schemeClr val="tx1">
                    <a:lumMod val="65000"/>
                    <a:lumOff val="35000"/>
                  </a:schemeClr>
                </a:solidFill>
              </a:rPr>
              <a:t>Menghini</a:t>
            </a:r>
            <a:endParaRPr lang="en-US" sz="2800" dirty="0">
              <a:solidFill>
                <a:schemeClr val="tx1">
                  <a:lumMod val="65000"/>
                  <a:lumOff val="35000"/>
                </a:schemeClr>
              </a:solidFill>
            </a:endParaRPr>
          </a:p>
        </p:txBody>
      </p:sp>
      <p:sp>
        <p:nvSpPr>
          <p:cNvPr id="3" name="Slide Number Placeholder 2"/>
          <p:cNvSpPr>
            <a:spLocks noGrp="1"/>
          </p:cNvSpPr>
          <p:nvPr>
            <p:ph type="sldNum" sz="quarter" idx="12"/>
          </p:nvPr>
        </p:nvSpPr>
        <p:spPr/>
        <p:txBody>
          <a:bodyPr/>
          <a:lstStyle/>
          <a:p>
            <a:fld id="{1D72EBF8-7CF5-44B7-B2BF-E22DE4D0703D}" type="slidenum">
              <a:rPr lang="en-US" smtClean="0"/>
              <a:pPr/>
              <a:t>10</a:t>
            </a:fld>
            <a:endParaRPr lang="en-US"/>
          </a:p>
        </p:txBody>
      </p:sp>
    </p:spTree>
    <p:extLst>
      <p:ext uri="{BB962C8B-B14F-4D97-AF65-F5344CB8AC3E}">
        <p14:creationId xmlns:p14="http://schemas.microsoft.com/office/powerpoint/2010/main" val="168687141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gJCZxii2.jpeg (512×51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52400" y="5562600"/>
            <a:ext cx="1143000" cy="1143000"/>
          </a:xfrm>
          <a:prstGeom prst="rect">
            <a:avLst/>
          </a:prstGeom>
          <a:noFill/>
          <a:extLst>
            <a:ext uri="{909E8E84-426E-40DD-AFC4-6F175D3DCCD1}">
              <a14:hiddenFill xmlns:a14="http://schemas.microsoft.com/office/drawing/2010/main">
                <a:solidFill>
                  <a:srgbClr val="FFFFFF"/>
                </a:solidFill>
              </a14:hiddenFill>
            </a:ext>
          </a:extLst>
        </p:spPr>
      </p:pic>
      <p:sp>
        <p:nvSpPr>
          <p:cNvPr id="6" name="Slide Number Placeholder 5"/>
          <p:cNvSpPr>
            <a:spLocks noGrp="1"/>
          </p:cNvSpPr>
          <p:nvPr>
            <p:ph type="sldNum" sz="quarter" idx="12"/>
          </p:nvPr>
        </p:nvSpPr>
        <p:spPr/>
        <p:txBody>
          <a:bodyPr/>
          <a:lstStyle/>
          <a:p>
            <a:fld id="{1D72EBF8-7CF5-44B7-B2BF-E22DE4D0703D}" type="slidenum">
              <a:rPr lang="en-US" smtClean="0"/>
              <a:pPr/>
              <a:t>2</a:t>
            </a:fld>
            <a:endParaRPr lang="en-US"/>
          </a:p>
        </p:txBody>
      </p:sp>
      <p:sp>
        <p:nvSpPr>
          <p:cNvPr id="7" name="TextBox 6"/>
          <p:cNvSpPr txBox="1"/>
          <p:nvPr/>
        </p:nvSpPr>
        <p:spPr>
          <a:xfrm>
            <a:off x="2986" y="596902"/>
            <a:ext cx="9141014" cy="584775"/>
          </a:xfrm>
          <a:prstGeom prst="rect">
            <a:avLst/>
          </a:prstGeom>
          <a:noFill/>
        </p:spPr>
        <p:txBody>
          <a:bodyPr wrap="square" rtlCol="0">
            <a:spAutoFit/>
          </a:bodyPr>
          <a:lstStyle/>
          <a:p>
            <a:pPr algn="ctr"/>
            <a:r>
              <a:rPr lang="en-US" sz="3200" dirty="0" smtClean="0">
                <a:solidFill>
                  <a:schemeClr val="tx2">
                    <a:lumMod val="60000"/>
                    <a:lumOff val="40000"/>
                  </a:schemeClr>
                </a:solidFill>
                <a:latin typeface="+mj-lt"/>
                <a:cs typeface="Courier"/>
              </a:rPr>
              <a:t>Topics</a:t>
            </a:r>
            <a:endParaRPr lang="en-US" sz="3200" dirty="0">
              <a:solidFill>
                <a:schemeClr val="tx2">
                  <a:lumMod val="60000"/>
                  <a:lumOff val="40000"/>
                </a:schemeClr>
              </a:solidFill>
              <a:latin typeface="+mj-lt"/>
              <a:cs typeface="Courier"/>
            </a:endParaRPr>
          </a:p>
        </p:txBody>
      </p:sp>
      <p:sp>
        <p:nvSpPr>
          <p:cNvPr id="2" name="Content Placeholder 1"/>
          <p:cNvSpPr>
            <a:spLocks noGrp="1"/>
          </p:cNvSpPr>
          <p:nvPr>
            <p:ph idx="1"/>
          </p:nvPr>
        </p:nvSpPr>
        <p:spPr/>
        <p:txBody>
          <a:bodyPr>
            <a:normAutofit/>
          </a:bodyPr>
          <a:lstStyle/>
          <a:p>
            <a:r>
              <a:rPr lang="en-US" sz="2800" dirty="0" smtClean="0"/>
              <a:t>Brief overview of GE and the Community-Based Model</a:t>
            </a:r>
          </a:p>
          <a:p>
            <a:r>
              <a:rPr lang="en-US" sz="2800" dirty="0" smtClean="0"/>
              <a:t>Discussion on capacity building at the micro-hydro level</a:t>
            </a:r>
          </a:p>
          <a:p>
            <a:r>
              <a:rPr lang="en-US" sz="2800" dirty="0" smtClean="0"/>
              <a:t>Review of regional capacity building efforts (HPNET)</a:t>
            </a:r>
          </a:p>
          <a:p>
            <a:r>
              <a:rPr lang="en-US" sz="2800" dirty="0" smtClean="0"/>
              <a:t>Opportunity for GE to amplify the tech &amp; organizational capacity of the Myanmar practitioners</a:t>
            </a:r>
            <a:endParaRPr lang="en-US" sz="2800" dirty="0"/>
          </a:p>
        </p:txBody>
      </p:sp>
    </p:spTree>
    <p:extLst>
      <p:ext uri="{BB962C8B-B14F-4D97-AF65-F5344CB8AC3E}">
        <p14:creationId xmlns:p14="http://schemas.microsoft.com/office/powerpoint/2010/main" val="9801536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32871"/>
            <a:ext cx="8229600" cy="1181099"/>
          </a:xfrm>
        </p:spPr>
        <p:txBody>
          <a:bodyPr>
            <a:noAutofit/>
          </a:bodyPr>
          <a:lstStyle/>
          <a:p>
            <a:pPr marL="0" indent="0">
              <a:buNone/>
            </a:pPr>
            <a:r>
              <a:rPr lang="en-US" sz="2000" dirty="0" smtClean="0"/>
              <a:t>“Green Empowerment partners with in-country organizations and social enterprises to provide rural villages with access to clean water, electricity through renewable energy, and sustainable solutions.”</a:t>
            </a:r>
          </a:p>
        </p:txBody>
      </p:sp>
      <p:pic>
        <p:nvPicPr>
          <p:cNvPr id="2050" name="Picture 2" descr="gJCZxii2.jpeg (512×51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52400" y="5562600"/>
            <a:ext cx="1143000" cy="1143000"/>
          </a:xfrm>
          <a:prstGeom prst="rect">
            <a:avLst/>
          </a:prstGeom>
          <a:noFill/>
          <a:extLst>
            <a:ext uri="{909E8E84-426E-40DD-AFC4-6F175D3DCCD1}">
              <a14:hiddenFill xmlns:a14="http://schemas.microsoft.com/office/drawing/2010/main">
                <a:solidFill>
                  <a:srgbClr val="FFFFFF"/>
                </a:solidFill>
              </a14:hiddenFill>
            </a:ext>
          </a:extLst>
        </p:spPr>
      </p:pic>
      <p:sp>
        <p:nvSpPr>
          <p:cNvPr id="6" name="Slide Number Placeholder 5"/>
          <p:cNvSpPr>
            <a:spLocks noGrp="1"/>
          </p:cNvSpPr>
          <p:nvPr>
            <p:ph type="sldNum" sz="quarter" idx="12"/>
          </p:nvPr>
        </p:nvSpPr>
        <p:spPr/>
        <p:txBody>
          <a:bodyPr/>
          <a:lstStyle/>
          <a:p>
            <a:fld id="{1D72EBF8-7CF5-44B7-B2BF-E22DE4D0703D}" type="slidenum">
              <a:rPr lang="en-US" smtClean="0"/>
              <a:pPr/>
              <a:t>3</a:t>
            </a:fld>
            <a:endParaRPr lang="en-US"/>
          </a:p>
        </p:txBody>
      </p:sp>
      <p:sp>
        <p:nvSpPr>
          <p:cNvPr id="7" name="TextBox 6"/>
          <p:cNvSpPr txBox="1"/>
          <p:nvPr/>
        </p:nvSpPr>
        <p:spPr>
          <a:xfrm>
            <a:off x="2986" y="1009651"/>
            <a:ext cx="9141014" cy="584775"/>
          </a:xfrm>
          <a:prstGeom prst="rect">
            <a:avLst/>
          </a:prstGeom>
          <a:noFill/>
        </p:spPr>
        <p:txBody>
          <a:bodyPr wrap="square" rtlCol="0">
            <a:spAutoFit/>
          </a:bodyPr>
          <a:lstStyle/>
          <a:p>
            <a:pPr algn="ctr"/>
            <a:r>
              <a:rPr lang="en-US" sz="3200" dirty="0" smtClean="0">
                <a:solidFill>
                  <a:schemeClr val="tx2">
                    <a:lumMod val="60000"/>
                    <a:lumOff val="40000"/>
                  </a:schemeClr>
                </a:solidFill>
                <a:latin typeface="+mj-lt"/>
                <a:cs typeface="Courier"/>
              </a:rPr>
              <a:t>Mission</a:t>
            </a:r>
            <a:endParaRPr lang="en-US" sz="3200" dirty="0">
              <a:solidFill>
                <a:schemeClr val="tx2">
                  <a:lumMod val="60000"/>
                  <a:lumOff val="40000"/>
                </a:schemeClr>
              </a:solidFill>
              <a:latin typeface="+mj-lt"/>
              <a:cs typeface="Courier"/>
            </a:endParaRPr>
          </a:p>
        </p:txBody>
      </p:sp>
      <p:sp>
        <p:nvSpPr>
          <p:cNvPr id="5" name="Rectangle 4"/>
          <p:cNvSpPr/>
          <p:nvPr/>
        </p:nvSpPr>
        <p:spPr>
          <a:xfrm>
            <a:off x="457200" y="3691719"/>
            <a:ext cx="8229600" cy="1015663"/>
          </a:xfrm>
          <a:prstGeom prst="rect">
            <a:avLst/>
          </a:prstGeom>
        </p:spPr>
        <p:txBody>
          <a:bodyPr wrap="square">
            <a:spAutoFit/>
          </a:bodyPr>
          <a:lstStyle/>
          <a:p>
            <a:r>
              <a:rPr lang="en-US" sz="2000" dirty="0" smtClean="0"/>
              <a:t>“We </a:t>
            </a:r>
            <a:r>
              <a:rPr lang="en-US" sz="2000" dirty="0"/>
              <a:t>prioritize </a:t>
            </a:r>
            <a:r>
              <a:rPr lang="en-US" sz="2000" b="1" dirty="0"/>
              <a:t>integrated</a:t>
            </a:r>
            <a:r>
              <a:rPr lang="en-US" sz="2000" dirty="0"/>
              <a:t> projects that serve the </a:t>
            </a:r>
            <a:r>
              <a:rPr lang="en-US" sz="2000" b="1" dirty="0"/>
              <a:t>greatest human need</a:t>
            </a:r>
            <a:r>
              <a:rPr lang="en-US" sz="2000" dirty="0"/>
              <a:t>, are </a:t>
            </a:r>
            <a:r>
              <a:rPr lang="en-US" sz="2000" b="1" dirty="0"/>
              <a:t>sustainable </a:t>
            </a:r>
            <a:r>
              <a:rPr lang="en-US" sz="2000" dirty="0"/>
              <a:t>over time, and have the possibility of </a:t>
            </a:r>
            <a:r>
              <a:rPr lang="en-US" sz="2000" b="1" dirty="0"/>
              <a:t>broader impact</a:t>
            </a:r>
            <a:r>
              <a:rPr lang="en-US" sz="2000" dirty="0"/>
              <a:t> beyond any one community</a:t>
            </a:r>
            <a:r>
              <a:rPr lang="en-US" sz="2000" dirty="0" smtClean="0"/>
              <a:t>.”</a:t>
            </a:r>
            <a:endParaRPr lang="en-US" sz="2000" dirty="0"/>
          </a:p>
        </p:txBody>
      </p:sp>
      <p:sp>
        <p:nvSpPr>
          <p:cNvPr id="9" name="TextBox 8"/>
          <p:cNvSpPr txBox="1"/>
          <p:nvPr/>
        </p:nvSpPr>
        <p:spPr>
          <a:xfrm>
            <a:off x="2986" y="3138715"/>
            <a:ext cx="9141014" cy="584775"/>
          </a:xfrm>
          <a:prstGeom prst="rect">
            <a:avLst/>
          </a:prstGeom>
          <a:noFill/>
        </p:spPr>
        <p:txBody>
          <a:bodyPr wrap="square" rtlCol="0">
            <a:spAutoFit/>
          </a:bodyPr>
          <a:lstStyle/>
          <a:p>
            <a:pPr algn="ctr"/>
            <a:r>
              <a:rPr lang="en-US" sz="3200" dirty="0" smtClean="0">
                <a:solidFill>
                  <a:schemeClr val="tx2">
                    <a:lumMod val="60000"/>
                    <a:lumOff val="40000"/>
                  </a:schemeClr>
                </a:solidFill>
                <a:latin typeface="+mj-lt"/>
                <a:cs typeface="Courier"/>
              </a:rPr>
              <a:t>Program Focus</a:t>
            </a:r>
          </a:p>
        </p:txBody>
      </p:sp>
    </p:spTree>
    <p:extLst>
      <p:ext uri="{BB962C8B-B14F-4D97-AF65-F5344CB8AC3E}">
        <p14:creationId xmlns:p14="http://schemas.microsoft.com/office/powerpoint/2010/main" val="39932626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solidFill>
                  <a:schemeClr val="tx2">
                    <a:lumMod val="60000"/>
                    <a:lumOff val="40000"/>
                  </a:schemeClr>
                </a:solidFill>
              </a:rPr>
              <a:t>GE Approach: The Community-Based Model</a:t>
            </a:r>
            <a:endParaRPr lang="en-US" sz="3200" dirty="0">
              <a:solidFill>
                <a:schemeClr val="tx2">
                  <a:lumMod val="60000"/>
                  <a:lumOff val="40000"/>
                </a:schemeClr>
              </a:solidFill>
            </a:endParaRPr>
          </a:p>
        </p:txBody>
      </p:sp>
      <p:sp>
        <p:nvSpPr>
          <p:cNvPr id="3" name="Slide Number Placeholder 2"/>
          <p:cNvSpPr>
            <a:spLocks noGrp="1"/>
          </p:cNvSpPr>
          <p:nvPr>
            <p:ph type="sldNum" sz="quarter" idx="12"/>
          </p:nvPr>
        </p:nvSpPr>
        <p:spPr/>
        <p:txBody>
          <a:bodyPr/>
          <a:lstStyle/>
          <a:p>
            <a:fld id="{1D72EBF8-7CF5-44B7-B2BF-E22DE4D0703D}" type="slidenum">
              <a:rPr lang="en-US" smtClean="0"/>
              <a:pPr/>
              <a:t>4</a:t>
            </a:fld>
            <a:endParaRPr lang="en-US"/>
          </a:p>
        </p:txBody>
      </p:sp>
      <p:pic>
        <p:nvPicPr>
          <p:cNvPr id="6" name="Picture 2" descr="gJCZxii2.jpeg (512×51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52400" y="5562600"/>
            <a:ext cx="1143000" cy="1143000"/>
          </a:xfrm>
          <a:prstGeom prst="rect">
            <a:avLst/>
          </a:prstGeom>
          <a:noFill/>
          <a:extLst>
            <a:ext uri="{909E8E84-426E-40DD-AFC4-6F175D3DCCD1}">
              <a14:hiddenFill xmlns:a14="http://schemas.microsoft.com/office/drawing/2010/main">
                <a:solidFill>
                  <a:srgbClr val="FFFFFF"/>
                </a:solidFill>
              </a14:hiddenFill>
            </a:ext>
          </a:extLst>
        </p:spPr>
      </p:pic>
      <p:grpSp>
        <p:nvGrpSpPr>
          <p:cNvPr id="16" name="Group 15"/>
          <p:cNvGrpSpPr/>
          <p:nvPr/>
        </p:nvGrpSpPr>
        <p:grpSpPr>
          <a:xfrm>
            <a:off x="3622028" y="1133732"/>
            <a:ext cx="1848943" cy="1746825"/>
            <a:chOff x="904874" y="1733550"/>
            <a:chExt cx="1848943" cy="1746825"/>
          </a:xfrm>
        </p:grpSpPr>
        <p:pic>
          <p:nvPicPr>
            <p:cNvPr id="2051" name="Picture 3" descr="C:\Users\Patrick\Downloads\noun_986_cc.png"/>
            <p:cNvPicPr>
              <a:picLocks noChangeAspect="1" noChangeArrowheads="1"/>
            </p:cNvPicPr>
            <p:nvPr/>
          </p:nvPicPr>
          <p:blipFill rotWithShape="1">
            <a:blip r:embed="rId4" cstate="email">
              <a:extLst>
                <a:ext uri="{28A0092B-C50C-407E-A947-70E740481C1C}">
                  <a14:useLocalDpi xmlns:a14="http://schemas.microsoft.com/office/drawing/2010/main" val="0"/>
                </a:ext>
              </a:extLst>
            </a:blip>
            <a:srcRect b="15447"/>
            <a:stretch/>
          </p:blipFill>
          <p:spPr bwMode="auto">
            <a:xfrm>
              <a:off x="1085850" y="1733550"/>
              <a:ext cx="1486993" cy="125730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904874" y="2895600"/>
              <a:ext cx="1848943" cy="584775"/>
            </a:xfrm>
            <a:prstGeom prst="rect">
              <a:avLst/>
            </a:prstGeom>
            <a:noFill/>
          </p:spPr>
          <p:txBody>
            <a:bodyPr wrap="square" rtlCol="0">
              <a:spAutoFit/>
            </a:bodyPr>
            <a:lstStyle/>
            <a:p>
              <a:pPr algn="ctr"/>
              <a:r>
                <a:rPr lang="en-US" sz="1600" dirty="0" smtClean="0"/>
                <a:t>Engage community networks</a:t>
              </a:r>
              <a:endParaRPr lang="en-US" sz="1600" dirty="0"/>
            </a:p>
          </p:txBody>
        </p:sp>
      </p:grpSp>
      <p:grpSp>
        <p:nvGrpSpPr>
          <p:cNvPr id="13" name="Group 12"/>
          <p:cNvGrpSpPr/>
          <p:nvPr/>
        </p:nvGrpSpPr>
        <p:grpSpPr>
          <a:xfrm>
            <a:off x="5328104" y="2222130"/>
            <a:ext cx="2209802" cy="2126397"/>
            <a:chOff x="2800350" y="1600200"/>
            <a:chExt cx="2209802" cy="2126397"/>
          </a:xfrm>
        </p:grpSpPr>
        <p:pic>
          <p:nvPicPr>
            <p:cNvPr id="2050" name="Picture 2" descr="C:\Users\Patrick\Downloads\noun_8677.png"/>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3276601" y="1600200"/>
              <a:ext cx="1257300" cy="1257300"/>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2800350" y="2895600"/>
              <a:ext cx="2209802" cy="830997"/>
            </a:xfrm>
            <a:prstGeom prst="rect">
              <a:avLst/>
            </a:prstGeom>
            <a:noFill/>
          </p:spPr>
          <p:txBody>
            <a:bodyPr wrap="square" rtlCol="0">
              <a:spAutoFit/>
            </a:bodyPr>
            <a:lstStyle/>
            <a:p>
              <a:pPr algn="ctr"/>
              <a:r>
                <a:rPr lang="en-US" sz="1600" dirty="0" smtClean="0"/>
                <a:t>Identify or establish community-based organization</a:t>
              </a:r>
              <a:endParaRPr lang="en-US" sz="1600" dirty="0"/>
            </a:p>
          </p:txBody>
        </p:sp>
      </p:grpSp>
      <p:grpSp>
        <p:nvGrpSpPr>
          <p:cNvPr id="11" name="Group 10"/>
          <p:cNvGrpSpPr/>
          <p:nvPr/>
        </p:nvGrpSpPr>
        <p:grpSpPr>
          <a:xfrm>
            <a:off x="4641749" y="4565362"/>
            <a:ext cx="2209802" cy="1970028"/>
            <a:chOff x="4791076" y="1510347"/>
            <a:chExt cx="2209802" cy="1970028"/>
          </a:xfrm>
        </p:grpSpPr>
        <p:pic>
          <p:nvPicPr>
            <p:cNvPr id="2052" name="Picture 4" descr="C:\Users\Patrick\Downloads\noun_137747_cc.png"/>
            <p:cNvPicPr>
              <a:picLocks noChangeAspect="1" noChangeArrowheads="1"/>
            </p:cNvPicPr>
            <p:nvPr/>
          </p:nvPicPr>
          <p:blipFill rotWithShape="1">
            <a:blip r:embed="rId6" cstate="email">
              <a:extLst>
                <a:ext uri="{28A0092B-C50C-407E-A947-70E740481C1C}">
                  <a14:useLocalDpi xmlns:a14="http://schemas.microsoft.com/office/drawing/2010/main" val="0"/>
                </a:ext>
              </a:extLst>
            </a:blip>
            <a:srcRect b="18889"/>
            <a:stretch/>
          </p:blipFill>
          <p:spPr bwMode="auto">
            <a:xfrm>
              <a:off x="5010152" y="1510347"/>
              <a:ext cx="1771650" cy="1437005"/>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p:cNvSpPr txBox="1"/>
            <p:nvPr/>
          </p:nvSpPr>
          <p:spPr>
            <a:xfrm>
              <a:off x="4791076" y="2895600"/>
              <a:ext cx="2209802" cy="584775"/>
            </a:xfrm>
            <a:prstGeom prst="rect">
              <a:avLst/>
            </a:prstGeom>
            <a:noFill/>
          </p:spPr>
          <p:txBody>
            <a:bodyPr wrap="square" rtlCol="0">
              <a:spAutoFit/>
            </a:bodyPr>
            <a:lstStyle/>
            <a:p>
              <a:pPr algn="ctr"/>
              <a:r>
                <a:rPr lang="en-US" sz="1600" dirty="0" smtClean="0"/>
                <a:t>Develop financing mechanisms</a:t>
              </a:r>
              <a:endParaRPr lang="en-US" sz="1600" dirty="0"/>
            </a:p>
          </p:txBody>
        </p:sp>
      </p:grpSp>
      <p:grpSp>
        <p:nvGrpSpPr>
          <p:cNvPr id="9" name="Group 8"/>
          <p:cNvGrpSpPr/>
          <p:nvPr/>
        </p:nvGrpSpPr>
        <p:grpSpPr>
          <a:xfrm>
            <a:off x="2167769" y="4680337"/>
            <a:ext cx="2209802" cy="1765266"/>
            <a:chOff x="6762747" y="1715109"/>
            <a:chExt cx="2209802" cy="1765266"/>
          </a:xfrm>
        </p:grpSpPr>
        <p:pic>
          <p:nvPicPr>
            <p:cNvPr id="2053" name="Picture 5" descr="C:\Users\Patrick\Downloads\noun_102799_cc.png"/>
            <p:cNvPicPr>
              <a:picLocks noChangeAspect="1" noChangeArrowheads="1"/>
            </p:cNvPicPr>
            <p:nvPr/>
          </p:nvPicPr>
          <p:blipFill rotWithShape="1">
            <a:blip r:embed="rId7" cstate="email">
              <a:extLst>
                <a:ext uri="{28A0092B-C50C-407E-A947-70E740481C1C}">
                  <a14:useLocalDpi xmlns:a14="http://schemas.microsoft.com/office/drawing/2010/main" val="0"/>
                </a:ext>
              </a:extLst>
            </a:blip>
            <a:srcRect l="24107" t="18313" r="22322" b="35258"/>
            <a:stretch/>
          </p:blipFill>
          <p:spPr bwMode="auto">
            <a:xfrm>
              <a:off x="7124698" y="1715109"/>
              <a:ext cx="1485900" cy="1287776"/>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p:cNvSpPr txBox="1"/>
            <p:nvPr/>
          </p:nvSpPr>
          <p:spPr>
            <a:xfrm>
              <a:off x="6762747" y="2895600"/>
              <a:ext cx="2209802" cy="584775"/>
            </a:xfrm>
            <a:prstGeom prst="rect">
              <a:avLst/>
            </a:prstGeom>
            <a:noFill/>
          </p:spPr>
          <p:txBody>
            <a:bodyPr wrap="square" rtlCol="0">
              <a:spAutoFit/>
            </a:bodyPr>
            <a:lstStyle/>
            <a:p>
              <a:pPr algn="ctr"/>
              <a:r>
                <a:rPr lang="en-US" sz="1600" dirty="0" smtClean="0"/>
                <a:t>Conduct feasibility studies</a:t>
              </a:r>
            </a:p>
          </p:txBody>
        </p:sp>
      </p:grpSp>
      <p:grpSp>
        <p:nvGrpSpPr>
          <p:cNvPr id="8" name="Group 7"/>
          <p:cNvGrpSpPr/>
          <p:nvPr/>
        </p:nvGrpSpPr>
        <p:grpSpPr>
          <a:xfrm>
            <a:off x="1773085" y="2222130"/>
            <a:ext cx="1848943" cy="1994475"/>
            <a:chOff x="2980778" y="4000500"/>
            <a:chExt cx="1848943" cy="1994475"/>
          </a:xfrm>
        </p:grpSpPr>
        <p:pic>
          <p:nvPicPr>
            <p:cNvPr id="2054" name="Picture 6" descr="C:\Users\Patrick\Downloads\noun_10784_cc.png"/>
            <p:cNvPicPr>
              <a:picLocks noChangeAspect="1" noChangeArrowheads="1"/>
            </p:cNvPicPr>
            <p:nvPr/>
          </p:nvPicPr>
          <p:blipFill rotWithShape="1">
            <a:blip r:embed="rId8" cstate="email">
              <a:extLst>
                <a:ext uri="{28A0092B-C50C-407E-A947-70E740481C1C}">
                  <a14:useLocalDpi xmlns:a14="http://schemas.microsoft.com/office/drawing/2010/main" val="0"/>
                </a:ext>
              </a:extLst>
            </a:blip>
            <a:srcRect l="18056" r="18056" b="15000"/>
            <a:stretch/>
          </p:blipFill>
          <p:spPr bwMode="auto">
            <a:xfrm>
              <a:off x="3375462" y="4000500"/>
              <a:ext cx="1059577" cy="1409700"/>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p:cNvSpPr txBox="1"/>
            <p:nvPr/>
          </p:nvSpPr>
          <p:spPr>
            <a:xfrm>
              <a:off x="2980778" y="5410200"/>
              <a:ext cx="1848943" cy="584775"/>
            </a:xfrm>
            <a:prstGeom prst="rect">
              <a:avLst/>
            </a:prstGeom>
            <a:noFill/>
          </p:spPr>
          <p:txBody>
            <a:bodyPr wrap="square" rtlCol="0">
              <a:spAutoFit/>
            </a:bodyPr>
            <a:lstStyle/>
            <a:p>
              <a:pPr algn="ctr"/>
              <a:r>
                <a:rPr lang="en-US" sz="1600" dirty="0" smtClean="0"/>
                <a:t>Implement a pilot project</a:t>
              </a:r>
              <a:endParaRPr lang="en-US" sz="1600" dirty="0"/>
            </a:p>
          </p:txBody>
        </p:sp>
      </p:grpSp>
      <p:sp>
        <p:nvSpPr>
          <p:cNvPr id="21" name="Arc 20"/>
          <p:cNvSpPr/>
          <p:nvPr/>
        </p:nvSpPr>
        <p:spPr>
          <a:xfrm>
            <a:off x="3803003" y="3151431"/>
            <a:ext cx="1486994" cy="1486994"/>
          </a:xfrm>
          <a:prstGeom prst="arc">
            <a:avLst>
              <a:gd name="adj1" fmla="val 16200000"/>
              <a:gd name="adj2" fmla="val 9151460"/>
            </a:avLst>
          </a:prstGeom>
          <a:ln w="76200">
            <a:solidFill>
              <a:schemeClr val="tx2">
                <a:lumMod val="60000"/>
                <a:lumOff val="40000"/>
              </a:schemeClr>
            </a:solidFill>
            <a:headEnd type="oval"/>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395786894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solidFill>
                  <a:schemeClr val="tx2">
                    <a:lumMod val="60000"/>
                    <a:lumOff val="40000"/>
                  </a:schemeClr>
                </a:solidFill>
              </a:rPr>
              <a:t>Capacity Building</a:t>
            </a:r>
            <a:endParaRPr lang="en-US" sz="3200" dirty="0">
              <a:solidFill>
                <a:schemeClr val="tx2">
                  <a:lumMod val="60000"/>
                  <a:lumOff val="40000"/>
                </a:schemeClr>
              </a:solidFill>
            </a:endParaRPr>
          </a:p>
        </p:txBody>
      </p:sp>
      <p:sp>
        <p:nvSpPr>
          <p:cNvPr id="3" name="Slide Number Placeholder 2"/>
          <p:cNvSpPr>
            <a:spLocks noGrp="1"/>
          </p:cNvSpPr>
          <p:nvPr>
            <p:ph type="sldNum" sz="quarter" idx="12"/>
          </p:nvPr>
        </p:nvSpPr>
        <p:spPr/>
        <p:txBody>
          <a:bodyPr/>
          <a:lstStyle/>
          <a:p>
            <a:fld id="{1D72EBF8-7CF5-44B7-B2BF-E22DE4D0703D}" type="slidenum">
              <a:rPr lang="en-US" smtClean="0"/>
              <a:pPr/>
              <a:t>5</a:t>
            </a:fld>
            <a:endParaRPr lang="en-US"/>
          </a:p>
        </p:txBody>
      </p:sp>
      <p:pic>
        <p:nvPicPr>
          <p:cNvPr id="6" name="Picture 2" descr="gJCZxii2.jpeg (512×51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52400" y="5562600"/>
            <a:ext cx="1143000" cy="114300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C:\Users\Patrick\Desktop\Temporary Saves For Convenience\Pictures for Sharon\DSC_0136.jpg"/>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1041400" y="1416787"/>
            <a:ext cx="2702919" cy="4069564"/>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Patrick\Desktop\Temporary Saves For Convenience\DSC_9329.jpg"/>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4114800" y="1416787"/>
            <a:ext cx="4447956" cy="2945829"/>
          </a:xfrm>
          <a:prstGeom prst="rect">
            <a:avLst/>
          </a:prstGeom>
          <a:noFill/>
          <a:extLst>
            <a:ext uri="{909E8E84-426E-40DD-AFC4-6F175D3DCCD1}">
              <a14:hiddenFill xmlns:a14="http://schemas.microsoft.com/office/drawing/2010/main">
                <a:solidFill>
                  <a:srgbClr val="FFFFFF"/>
                </a:solidFill>
              </a14:hiddenFill>
            </a:ext>
          </a:extLst>
        </p:spPr>
      </p:pic>
      <p:sp>
        <p:nvSpPr>
          <p:cNvPr id="23" name="TextBox 22"/>
          <p:cNvSpPr txBox="1"/>
          <p:nvPr/>
        </p:nvSpPr>
        <p:spPr>
          <a:xfrm>
            <a:off x="4114800" y="4628465"/>
            <a:ext cx="4447956" cy="1384995"/>
          </a:xfrm>
          <a:prstGeom prst="rect">
            <a:avLst/>
          </a:prstGeom>
          <a:noFill/>
        </p:spPr>
        <p:txBody>
          <a:bodyPr wrap="square" rtlCol="0">
            <a:spAutoFit/>
          </a:bodyPr>
          <a:lstStyle/>
          <a:p>
            <a:r>
              <a:rPr lang="en-US" sz="1400" i="1" dirty="0" smtClean="0"/>
              <a:t>Left: Indigenous trainees at the Center for Renewable Energy and Appropriate Technology (CREATE) fabricate a crossflow turbine outside of Kota </a:t>
            </a:r>
            <a:r>
              <a:rPr lang="en-US" sz="1400" i="1" dirty="0" err="1" smtClean="0"/>
              <a:t>Kinabalu</a:t>
            </a:r>
            <a:r>
              <a:rPr lang="en-US" sz="1400" i="1" dirty="0" smtClean="0"/>
              <a:t> in March 2015. Above: A crossflow runner is refined on a lathe at the African Centre for Renewable Energy and Sustainable Technology (ACREST) workshop in May 2012.</a:t>
            </a:r>
            <a:endParaRPr lang="en-US" sz="1400" i="1" dirty="0"/>
          </a:p>
        </p:txBody>
      </p:sp>
    </p:spTree>
    <p:extLst>
      <p:ext uri="{BB962C8B-B14F-4D97-AF65-F5344CB8AC3E}">
        <p14:creationId xmlns:p14="http://schemas.microsoft.com/office/powerpoint/2010/main" val="248448383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solidFill>
                  <a:schemeClr val="tx2">
                    <a:lumMod val="60000"/>
                    <a:lumOff val="40000"/>
                  </a:schemeClr>
                </a:solidFill>
              </a:rPr>
              <a:t>Capacity Building</a:t>
            </a:r>
            <a:endParaRPr lang="en-US" sz="3200" dirty="0">
              <a:solidFill>
                <a:schemeClr val="tx2">
                  <a:lumMod val="60000"/>
                  <a:lumOff val="40000"/>
                </a:schemeClr>
              </a:solidFill>
            </a:endParaRPr>
          </a:p>
        </p:txBody>
      </p:sp>
      <p:sp>
        <p:nvSpPr>
          <p:cNvPr id="3" name="Slide Number Placeholder 2"/>
          <p:cNvSpPr>
            <a:spLocks noGrp="1"/>
          </p:cNvSpPr>
          <p:nvPr>
            <p:ph type="sldNum" sz="quarter" idx="12"/>
          </p:nvPr>
        </p:nvSpPr>
        <p:spPr/>
        <p:txBody>
          <a:bodyPr/>
          <a:lstStyle/>
          <a:p>
            <a:fld id="{1D72EBF8-7CF5-44B7-B2BF-E22DE4D0703D}" type="slidenum">
              <a:rPr lang="en-US" smtClean="0"/>
              <a:pPr/>
              <a:t>6</a:t>
            </a:fld>
            <a:endParaRPr lang="en-US"/>
          </a:p>
        </p:txBody>
      </p:sp>
      <p:pic>
        <p:nvPicPr>
          <p:cNvPr id="6" name="Picture 2" descr="gJCZxii2.jpeg (512×51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52400" y="5562600"/>
            <a:ext cx="1143000" cy="1143000"/>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Picture"/>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1474951" y="4575175"/>
            <a:ext cx="3659623" cy="2057400"/>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5596752" y="1280219"/>
            <a:ext cx="2175648" cy="30610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3" name="Picture 5" descr="C:\Users\Patrick\Downloads\16293819430_9865c26ce8_z.jpg"/>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723900" y="1280220"/>
            <a:ext cx="4597400" cy="3052960"/>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p:cNvSpPr txBox="1"/>
          <p:nvPr/>
        </p:nvSpPr>
        <p:spPr>
          <a:xfrm>
            <a:off x="5332519" y="4496345"/>
            <a:ext cx="3228158" cy="2246769"/>
          </a:xfrm>
          <a:prstGeom prst="rect">
            <a:avLst/>
          </a:prstGeom>
          <a:noFill/>
        </p:spPr>
        <p:txBody>
          <a:bodyPr wrap="square" rtlCol="0">
            <a:spAutoFit/>
          </a:bodyPr>
          <a:lstStyle/>
          <a:p>
            <a:r>
              <a:rPr lang="en-US" sz="1400" i="1" dirty="0" smtClean="0"/>
              <a:t>Above left: Shan State MHP practitioner U Sai </a:t>
            </a:r>
            <a:r>
              <a:rPr lang="en-US" sz="1400" i="1" dirty="0" err="1" smtClean="0"/>
              <a:t>Htun</a:t>
            </a:r>
            <a:r>
              <a:rPr lang="en-US" sz="1400" i="1" dirty="0" smtClean="0"/>
              <a:t> </a:t>
            </a:r>
            <a:r>
              <a:rPr lang="en-US" sz="1400" i="1" dirty="0" err="1" smtClean="0"/>
              <a:t>Hla</a:t>
            </a:r>
            <a:r>
              <a:rPr lang="en-US" sz="1400" i="1" dirty="0" smtClean="0"/>
              <a:t> attends HPNET’s 2</a:t>
            </a:r>
            <a:r>
              <a:rPr lang="en-US" sz="1400" i="1" baseline="30000" dirty="0" smtClean="0"/>
              <a:t>nd</a:t>
            </a:r>
            <a:r>
              <a:rPr lang="en-US" sz="1400" i="1" dirty="0" smtClean="0"/>
              <a:t> Annual Gathering of Practitioners in February 2015. </a:t>
            </a:r>
            <a:r>
              <a:rPr lang="en-US" sz="1400" i="1" dirty="0"/>
              <a:t>L</a:t>
            </a:r>
            <a:r>
              <a:rPr lang="en-US" sz="1400" i="1" dirty="0" smtClean="0"/>
              <a:t>eft: Regional MHP practitioners share concrete turbine designs at the Trainers’ Training for Concrete </a:t>
            </a:r>
            <a:r>
              <a:rPr lang="en-US" sz="1400" i="1" dirty="0" err="1" smtClean="0"/>
              <a:t>Picohydro</a:t>
            </a:r>
            <a:r>
              <a:rPr lang="en-US" sz="1400" i="1" dirty="0" smtClean="0"/>
              <a:t> Turbines in April 2014. Above right: Supporting Document advocating an open-source solution to electronic load control.</a:t>
            </a:r>
            <a:endParaRPr lang="en-US" sz="1400" i="1" dirty="0"/>
          </a:p>
        </p:txBody>
      </p:sp>
    </p:spTree>
    <p:extLst>
      <p:ext uri="{BB962C8B-B14F-4D97-AF65-F5344CB8AC3E}">
        <p14:creationId xmlns:p14="http://schemas.microsoft.com/office/powerpoint/2010/main" val="168850260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solidFill>
                  <a:schemeClr val="tx2">
                    <a:lumMod val="60000"/>
                    <a:lumOff val="40000"/>
                  </a:schemeClr>
                </a:solidFill>
              </a:rPr>
              <a:t>Knowledge Sharing</a:t>
            </a:r>
            <a:endParaRPr lang="en-US" sz="3200" dirty="0">
              <a:solidFill>
                <a:schemeClr val="tx2">
                  <a:lumMod val="60000"/>
                  <a:lumOff val="40000"/>
                </a:schemeClr>
              </a:solidFill>
            </a:endParaRPr>
          </a:p>
        </p:txBody>
      </p:sp>
      <p:sp>
        <p:nvSpPr>
          <p:cNvPr id="3" name="Slide Number Placeholder 2"/>
          <p:cNvSpPr>
            <a:spLocks noGrp="1"/>
          </p:cNvSpPr>
          <p:nvPr>
            <p:ph type="sldNum" sz="quarter" idx="12"/>
          </p:nvPr>
        </p:nvSpPr>
        <p:spPr/>
        <p:txBody>
          <a:bodyPr/>
          <a:lstStyle/>
          <a:p>
            <a:fld id="{1D72EBF8-7CF5-44B7-B2BF-E22DE4D0703D}" type="slidenum">
              <a:rPr lang="en-US" smtClean="0"/>
              <a:pPr/>
              <a:t>7</a:t>
            </a:fld>
            <a:endParaRPr lang="en-US"/>
          </a:p>
        </p:txBody>
      </p:sp>
      <p:pic>
        <p:nvPicPr>
          <p:cNvPr id="6" name="Picture 2" descr="gJCZxii2.jpeg (512×51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52400" y="5562600"/>
            <a:ext cx="1143000" cy="1143000"/>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descr="C:\Users\Patrick\Downloads\DSC_0223.jpg"/>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4192260" y="1188421"/>
            <a:ext cx="3884219" cy="2579538"/>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C:\Users\Patrick\Downloads\DSC_0055.jpg"/>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4192259" y="3962872"/>
            <a:ext cx="3884219" cy="2579818"/>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Patrick\Downloads\DSC_0191.jpg"/>
          <p:cNvPicPr>
            <a:picLocks noChangeAspect="1" noChangeArrowheads="1"/>
          </p:cNvPicPr>
          <p:nvPr/>
        </p:nvPicPr>
        <p:blipFill rotWithShape="1">
          <a:blip r:embed="rId6" cstate="email">
            <a:extLst>
              <a:ext uri="{28A0092B-C50C-407E-A947-70E740481C1C}">
                <a14:useLocalDpi xmlns:a14="http://schemas.microsoft.com/office/drawing/2010/main" val="0"/>
              </a:ext>
            </a:extLst>
          </a:blip>
          <a:srcRect b="21299"/>
          <a:stretch/>
        </p:blipFill>
        <p:spPr bwMode="auto">
          <a:xfrm>
            <a:off x="1137740" y="1188421"/>
            <a:ext cx="2802271" cy="3320517"/>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858373" y="4661700"/>
            <a:ext cx="3081638" cy="954107"/>
          </a:xfrm>
          <a:prstGeom prst="rect">
            <a:avLst/>
          </a:prstGeom>
          <a:noFill/>
        </p:spPr>
        <p:txBody>
          <a:bodyPr wrap="square" rtlCol="0">
            <a:spAutoFit/>
          </a:bodyPr>
          <a:lstStyle/>
          <a:p>
            <a:r>
              <a:rPr lang="en-US" sz="1400" i="1" dirty="0" smtClean="0"/>
              <a:t>All photos: Images from various aspects of the November 2014 Practice-to-Policy Micro-hydropower Workshop hosted by REAM and HPNET.</a:t>
            </a:r>
            <a:endParaRPr lang="en-US" sz="1400" i="1" dirty="0"/>
          </a:p>
        </p:txBody>
      </p:sp>
    </p:spTree>
    <p:extLst>
      <p:ext uri="{BB962C8B-B14F-4D97-AF65-F5344CB8AC3E}">
        <p14:creationId xmlns:p14="http://schemas.microsoft.com/office/powerpoint/2010/main" val="394288649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solidFill>
                  <a:schemeClr val="tx2">
                    <a:lumMod val="60000"/>
                    <a:lumOff val="40000"/>
                  </a:schemeClr>
                </a:solidFill>
              </a:rPr>
              <a:t>Opportunities for GE Support</a:t>
            </a:r>
            <a:endParaRPr lang="en-US" sz="3200" dirty="0">
              <a:solidFill>
                <a:schemeClr val="tx2">
                  <a:lumMod val="60000"/>
                  <a:lumOff val="40000"/>
                </a:schemeClr>
              </a:solidFill>
            </a:endParaRPr>
          </a:p>
        </p:txBody>
      </p:sp>
      <p:sp>
        <p:nvSpPr>
          <p:cNvPr id="4" name="Content Placeholder 3"/>
          <p:cNvSpPr>
            <a:spLocks noGrp="1"/>
          </p:cNvSpPr>
          <p:nvPr>
            <p:ph idx="1"/>
          </p:nvPr>
        </p:nvSpPr>
        <p:spPr/>
        <p:txBody>
          <a:bodyPr>
            <a:normAutofit fontScale="70000" lnSpcReduction="20000"/>
          </a:bodyPr>
          <a:lstStyle/>
          <a:p>
            <a:r>
              <a:rPr lang="en-US" dirty="0" smtClean="0"/>
              <a:t>Work to map micro- and mini-hydro potential in each state where the technology is viable</a:t>
            </a:r>
          </a:p>
          <a:p>
            <a:r>
              <a:rPr lang="en-US" dirty="0"/>
              <a:t>I</a:t>
            </a:r>
            <a:r>
              <a:rPr lang="en-US" dirty="0" smtClean="0"/>
              <a:t>dentify and facilitate domestic and international tech transfer opportunities for eligible Shan State practitioners</a:t>
            </a:r>
          </a:p>
          <a:p>
            <a:r>
              <a:rPr lang="en-US" dirty="0" smtClean="0"/>
              <a:t>Facilitate discussions between REAM, SHPAM, and international actors around sustainable financing mechanisms</a:t>
            </a:r>
          </a:p>
          <a:p>
            <a:r>
              <a:rPr lang="en-US" dirty="0" smtClean="0"/>
              <a:t>Develop a two-year action plan for Myanmar partners including:</a:t>
            </a:r>
          </a:p>
          <a:p>
            <a:pPr lvl="1"/>
            <a:r>
              <a:rPr lang="en-US" dirty="0" smtClean="0"/>
              <a:t>Retrofitting an existing micro-hydro system in Shan State to improve EM efficiency, as well as the service and long-term durability</a:t>
            </a:r>
          </a:p>
          <a:p>
            <a:pPr lvl="1"/>
            <a:r>
              <a:rPr lang="en-US" dirty="0" smtClean="0"/>
              <a:t>Collaborating with other energy actors to develop a “pilot” village project in Shan State and at least one other sample location TBD</a:t>
            </a:r>
          </a:p>
          <a:p>
            <a:pPr lvl="1"/>
            <a:r>
              <a:rPr lang="en-US" dirty="0" smtClean="0"/>
              <a:t>Designing and implementing an integrated watershed protection program utilizing micro-hydro as a foundation</a:t>
            </a:r>
          </a:p>
        </p:txBody>
      </p:sp>
      <p:sp>
        <p:nvSpPr>
          <p:cNvPr id="3" name="Slide Number Placeholder 2"/>
          <p:cNvSpPr>
            <a:spLocks noGrp="1"/>
          </p:cNvSpPr>
          <p:nvPr>
            <p:ph type="sldNum" sz="quarter" idx="12"/>
          </p:nvPr>
        </p:nvSpPr>
        <p:spPr/>
        <p:txBody>
          <a:bodyPr/>
          <a:lstStyle/>
          <a:p>
            <a:fld id="{1D72EBF8-7CF5-44B7-B2BF-E22DE4D0703D}" type="slidenum">
              <a:rPr lang="en-US" smtClean="0"/>
              <a:pPr/>
              <a:t>8</a:t>
            </a:fld>
            <a:endParaRPr lang="en-US"/>
          </a:p>
        </p:txBody>
      </p:sp>
      <p:pic>
        <p:nvPicPr>
          <p:cNvPr id="6" name="Picture 2" descr="gJCZxii2.jpeg (512×51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52400" y="5562600"/>
            <a:ext cx="1143000" cy="1143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030572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solidFill>
                  <a:schemeClr val="tx2">
                    <a:lumMod val="60000"/>
                    <a:lumOff val="40000"/>
                  </a:schemeClr>
                </a:solidFill>
              </a:rPr>
              <a:t>Contact</a:t>
            </a:r>
            <a:endParaRPr lang="en-US" sz="3200" dirty="0">
              <a:solidFill>
                <a:schemeClr val="tx2">
                  <a:lumMod val="60000"/>
                  <a:lumOff val="40000"/>
                </a:schemeClr>
              </a:solidFill>
            </a:endParaRPr>
          </a:p>
        </p:txBody>
      </p:sp>
      <p:sp>
        <p:nvSpPr>
          <p:cNvPr id="4" name="Content Placeholder 3"/>
          <p:cNvSpPr>
            <a:spLocks noGrp="1"/>
          </p:cNvSpPr>
          <p:nvPr>
            <p:ph idx="1"/>
          </p:nvPr>
        </p:nvSpPr>
        <p:spPr/>
        <p:txBody>
          <a:bodyPr/>
          <a:lstStyle/>
          <a:p>
            <a:pPr marL="0" indent="0" algn="ctr">
              <a:buNone/>
            </a:pPr>
            <a:r>
              <a:rPr lang="en-US" b="1" dirty="0" smtClean="0">
                <a:solidFill>
                  <a:schemeClr val="tx1">
                    <a:lumMod val="65000"/>
                    <a:lumOff val="35000"/>
                  </a:schemeClr>
                </a:solidFill>
              </a:rPr>
              <a:t>Patrick J. </a:t>
            </a:r>
            <a:r>
              <a:rPr lang="en-US" b="1" dirty="0" err="1" smtClean="0">
                <a:solidFill>
                  <a:schemeClr val="tx1">
                    <a:lumMod val="65000"/>
                    <a:lumOff val="35000"/>
                  </a:schemeClr>
                </a:solidFill>
              </a:rPr>
              <a:t>Pawletko</a:t>
            </a:r>
            <a:r>
              <a:rPr lang="en-US" dirty="0">
                <a:solidFill>
                  <a:schemeClr val="tx1">
                    <a:lumMod val="65000"/>
                    <a:lumOff val="35000"/>
                  </a:schemeClr>
                </a:solidFill>
              </a:rPr>
              <a:t/>
            </a:r>
            <a:br>
              <a:rPr lang="en-US" dirty="0">
                <a:solidFill>
                  <a:schemeClr val="tx1">
                    <a:lumMod val="65000"/>
                    <a:lumOff val="35000"/>
                  </a:schemeClr>
                </a:solidFill>
              </a:rPr>
            </a:br>
            <a:r>
              <a:rPr lang="en-US" dirty="0" smtClean="0">
                <a:solidFill>
                  <a:schemeClr val="tx1">
                    <a:lumMod val="65000"/>
                    <a:lumOff val="35000"/>
                  </a:schemeClr>
                </a:solidFill>
              </a:rPr>
              <a:t>Myanmar Projects Officer, </a:t>
            </a:r>
            <a:r>
              <a:rPr lang="en-US" dirty="0" err="1" smtClean="0">
                <a:solidFill>
                  <a:schemeClr val="tx1">
                    <a:lumMod val="65000"/>
                    <a:lumOff val="35000"/>
                  </a:schemeClr>
                </a:solidFill>
              </a:rPr>
              <a:t>Reuss</a:t>
            </a:r>
            <a:r>
              <a:rPr lang="en-US" dirty="0" smtClean="0">
                <a:solidFill>
                  <a:schemeClr val="tx1">
                    <a:lumMod val="65000"/>
                    <a:lumOff val="35000"/>
                  </a:schemeClr>
                </a:solidFill>
              </a:rPr>
              <a:t> Fellow</a:t>
            </a:r>
            <a:br>
              <a:rPr lang="en-US" dirty="0" smtClean="0">
                <a:solidFill>
                  <a:schemeClr val="tx1">
                    <a:lumMod val="65000"/>
                    <a:lumOff val="35000"/>
                  </a:schemeClr>
                </a:solidFill>
              </a:rPr>
            </a:br>
            <a:r>
              <a:rPr lang="en-US" dirty="0" smtClean="0">
                <a:solidFill>
                  <a:schemeClr val="tx1">
                    <a:lumMod val="65000"/>
                    <a:lumOff val="35000"/>
                  </a:schemeClr>
                </a:solidFill>
              </a:rPr>
              <a:t>Green Empowerment</a:t>
            </a:r>
            <a:br>
              <a:rPr lang="en-US" dirty="0" smtClean="0">
                <a:solidFill>
                  <a:schemeClr val="tx1">
                    <a:lumMod val="65000"/>
                    <a:lumOff val="35000"/>
                  </a:schemeClr>
                </a:solidFill>
              </a:rPr>
            </a:br>
            <a:r>
              <a:rPr lang="en-US" dirty="0" smtClean="0">
                <a:solidFill>
                  <a:schemeClr val="tx1">
                    <a:lumMod val="65000"/>
                    <a:lumOff val="35000"/>
                  </a:schemeClr>
                </a:solidFill>
              </a:rPr>
              <a:t/>
            </a:r>
            <a:br>
              <a:rPr lang="en-US" dirty="0" smtClean="0">
                <a:solidFill>
                  <a:schemeClr val="tx1">
                    <a:lumMod val="65000"/>
                    <a:lumOff val="35000"/>
                  </a:schemeClr>
                </a:solidFill>
              </a:rPr>
            </a:br>
            <a:r>
              <a:rPr lang="en-US" dirty="0" smtClean="0">
                <a:solidFill>
                  <a:schemeClr val="tx1">
                    <a:lumMod val="65000"/>
                    <a:lumOff val="35000"/>
                  </a:schemeClr>
                </a:solidFill>
              </a:rPr>
              <a:t>Email: </a:t>
            </a:r>
            <a:r>
              <a:rPr lang="en-US" dirty="0" smtClean="0">
                <a:solidFill>
                  <a:schemeClr val="tx2">
                    <a:lumMod val="60000"/>
                    <a:lumOff val="40000"/>
                  </a:schemeClr>
                </a:solidFill>
              </a:rPr>
              <a:t>patrick@greenempowerment.com </a:t>
            </a:r>
            <a:r>
              <a:rPr lang="en-US" dirty="0" smtClean="0">
                <a:solidFill>
                  <a:schemeClr val="tx1">
                    <a:lumMod val="65000"/>
                    <a:lumOff val="35000"/>
                  </a:schemeClr>
                </a:solidFill>
              </a:rPr>
              <a:t/>
            </a:r>
            <a:br>
              <a:rPr lang="en-US" dirty="0" smtClean="0">
                <a:solidFill>
                  <a:schemeClr val="tx1">
                    <a:lumMod val="65000"/>
                    <a:lumOff val="35000"/>
                  </a:schemeClr>
                </a:solidFill>
              </a:rPr>
            </a:br>
            <a:r>
              <a:rPr lang="en-US" dirty="0" smtClean="0">
                <a:solidFill>
                  <a:schemeClr val="tx1">
                    <a:lumMod val="65000"/>
                    <a:lumOff val="35000"/>
                  </a:schemeClr>
                </a:solidFill>
              </a:rPr>
              <a:t>Mobile (USA): +1-317-956-7711</a:t>
            </a:r>
            <a:br>
              <a:rPr lang="en-US" dirty="0" smtClean="0">
                <a:solidFill>
                  <a:schemeClr val="tx1">
                    <a:lumMod val="65000"/>
                    <a:lumOff val="35000"/>
                  </a:schemeClr>
                </a:solidFill>
              </a:rPr>
            </a:br>
            <a:r>
              <a:rPr lang="en-US" dirty="0" smtClean="0">
                <a:solidFill>
                  <a:schemeClr val="tx1">
                    <a:lumMod val="65000"/>
                    <a:lumOff val="35000"/>
                  </a:schemeClr>
                </a:solidFill>
              </a:rPr>
              <a:t>Mobile (Myanmar): 09-796878684</a:t>
            </a:r>
            <a:endParaRPr lang="en-US" dirty="0">
              <a:solidFill>
                <a:schemeClr val="tx1">
                  <a:lumMod val="65000"/>
                  <a:lumOff val="35000"/>
                </a:schemeClr>
              </a:solidFill>
            </a:endParaRPr>
          </a:p>
        </p:txBody>
      </p:sp>
      <p:sp>
        <p:nvSpPr>
          <p:cNvPr id="3" name="Slide Number Placeholder 2"/>
          <p:cNvSpPr>
            <a:spLocks noGrp="1"/>
          </p:cNvSpPr>
          <p:nvPr>
            <p:ph type="sldNum" sz="quarter" idx="12"/>
          </p:nvPr>
        </p:nvSpPr>
        <p:spPr/>
        <p:txBody>
          <a:bodyPr/>
          <a:lstStyle/>
          <a:p>
            <a:fld id="{1D72EBF8-7CF5-44B7-B2BF-E22DE4D0703D}" type="slidenum">
              <a:rPr lang="en-US" smtClean="0"/>
              <a:pPr/>
              <a:t>9</a:t>
            </a:fld>
            <a:endParaRPr lang="en-US"/>
          </a:p>
        </p:txBody>
      </p:sp>
      <p:pic>
        <p:nvPicPr>
          <p:cNvPr id="7" name="Picture 6" descr="GE_logo+tagline.jp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2477468" y="5347254"/>
            <a:ext cx="3918076" cy="1009096"/>
          </a:xfrm>
          <a:prstGeom prst="rect">
            <a:avLst/>
          </a:prstGeom>
        </p:spPr>
      </p:pic>
    </p:spTree>
    <p:extLst>
      <p:ext uri="{BB962C8B-B14F-4D97-AF65-F5344CB8AC3E}">
        <p14:creationId xmlns:p14="http://schemas.microsoft.com/office/powerpoint/2010/main" val="186819825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2831</TotalTime>
  <Words>1128</Words>
  <Application>Microsoft Office PowerPoint</Application>
  <PresentationFormat>On-screen Show (4:3)</PresentationFormat>
  <Paragraphs>66</Paragraphs>
  <Slides>10</Slides>
  <Notes>10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PowerPoint Presentation</vt:lpstr>
      <vt:lpstr>PowerPoint Presentation</vt:lpstr>
      <vt:lpstr>PowerPoint Presentation</vt:lpstr>
      <vt:lpstr>GE Approach: The Community-Based Model</vt:lpstr>
      <vt:lpstr>Capacity Building</vt:lpstr>
      <vt:lpstr>Capacity Building</vt:lpstr>
      <vt:lpstr>Knowledge Sharing</vt:lpstr>
      <vt:lpstr>Opportunities for GE Support</vt:lpstr>
      <vt:lpstr>Contact</vt:lpstr>
      <vt:lpstr>Appendix: Creative Commons Credits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Office 2004 Test Drive User</dc:creator>
  <cp:lastModifiedBy>Patrick</cp:lastModifiedBy>
  <cp:revision>82</cp:revision>
  <dcterms:created xsi:type="dcterms:W3CDTF">2013-09-09T07:19:05Z</dcterms:created>
  <dcterms:modified xsi:type="dcterms:W3CDTF">2015-08-04T11:03:56Z</dcterms:modified>
</cp:coreProperties>
</file>